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280" r:id="rId4"/>
    <p:sldId id="278" r:id="rId5"/>
    <p:sldId id="281" r:id="rId6"/>
    <p:sldId id="284" r:id="rId7"/>
    <p:sldId id="287" r:id="rId8"/>
    <p:sldId id="286" r:id="rId9"/>
    <p:sldId id="288" r:id="rId10"/>
    <p:sldId id="289" r:id="rId11"/>
    <p:sldId id="290" r:id="rId12"/>
    <p:sldId id="266" r:id="rId13"/>
    <p:sldId id="291" r:id="rId14"/>
    <p:sldId id="267" r:id="rId15"/>
    <p:sldId id="302" r:id="rId16"/>
    <p:sldId id="303" r:id="rId17"/>
    <p:sldId id="304" r:id="rId18"/>
    <p:sldId id="263" r:id="rId19"/>
    <p:sldId id="305" r:id="rId20"/>
    <p:sldId id="292" r:id="rId21"/>
    <p:sldId id="269" r:id="rId22"/>
    <p:sldId id="273" r:id="rId23"/>
    <p:sldId id="295" r:id="rId24"/>
    <p:sldId id="297" r:id="rId25"/>
    <p:sldId id="306" r:id="rId26"/>
    <p:sldId id="277" r:id="rId27"/>
    <p:sldId id="258" r:id="rId28"/>
    <p:sldId id="260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0E8"/>
    <a:srgbClr val="F8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87309" autoAdjust="0"/>
  </p:normalViewPr>
  <p:slideViewPr>
    <p:cSldViewPr>
      <p:cViewPr>
        <p:scale>
          <a:sx n="75" d="100"/>
          <a:sy n="75" d="100"/>
        </p:scale>
        <p:origin x="-199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Non-Xmas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Environment</c:v>
                </c:pt>
                <c:pt idx="1">
                  <c:v>Thoughts</c:v>
                </c:pt>
                <c:pt idx="2">
                  <c:v>No Trigger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24.0</c:v>
                </c:pt>
                <c:pt idx="1">
                  <c:v>31.0</c:v>
                </c:pt>
                <c:pt idx="2">
                  <c:v>45.0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Xmas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Environment</c:v>
                </c:pt>
                <c:pt idx="1">
                  <c:v>Thoughts</c:v>
                </c:pt>
                <c:pt idx="2">
                  <c:v>No Trigger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32.0</c:v>
                </c:pt>
                <c:pt idx="1">
                  <c:v>50.0</c:v>
                </c:pt>
                <c:pt idx="2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310504"/>
        <c:axId val="2131313384"/>
      </c:barChart>
      <c:catAx>
        <c:axId val="2131310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31313384"/>
        <c:crosses val="autoZero"/>
        <c:auto val="1"/>
        <c:lblAlgn val="ctr"/>
        <c:lblOffset val="100"/>
        <c:noMultiLvlLbl val="0"/>
      </c:catAx>
      <c:valAx>
        <c:axId val="2131313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310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Non-Xmas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Environment</c:v>
                </c:pt>
                <c:pt idx="1">
                  <c:v>Thoughts</c:v>
                </c:pt>
                <c:pt idx="2">
                  <c:v>No trigger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25.0</c:v>
                </c:pt>
                <c:pt idx="1">
                  <c:v>15.0</c:v>
                </c:pt>
                <c:pt idx="2">
                  <c:v>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Xmas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Environment</c:v>
                </c:pt>
                <c:pt idx="1">
                  <c:v>Thoughts</c:v>
                </c:pt>
                <c:pt idx="2">
                  <c:v>No trigger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29.0</c:v>
                </c:pt>
                <c:pt idx="1">
                  <c:v>10.0</c:v>
                </c:pt>
                <c:pt idx="2">
                  <c:v>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262328"/>
        <c:axId val="2131264872"/>
      </c:barChart>
      <c:catAx>
        <c:axId val="2131262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/>
            </a:pPr>
            <a:endParaRPr lang="en-US"/>
          </a:p>
        </c:txPr>
        <c:crossAx val="2131264872"/>
        <c:crosses val="autoZero"/>
        <c:auto val="1"/>
        <c:lblAlgn val="ctr"/>
        <c:lblOffset val="100"/>
        <c:noMultiLvlLbl val="0"/>
      </c:catAx>
      <c:valAx>
        <c:axId val="2131264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262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A1192-94C2-44C4-8E08-40F267C9AA0A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CE5324-3FE6-4E4E-9EDE-560F63DAF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312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E6746C-738F-A947-9191-1B8B8C7362B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Interesting depictions of earworms in media/internet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Analogy with IAMs</a:t>
            </a:r>
            <a:r>
              <a:rPr lang="en-US" altLang="en-US" baseline="0" dirty="0" smtClean="0"/>
              <a:t> and Intrusive Memories.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Interesting questions: How many time does ordinary musical mind-pop repeat to qualify being earworm?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Also are earworms really unpleasant or disruptive?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first two rows</a:t>
            </a:r>
            <a:r>
              <a:rPr lang="en-US" altLang="en-US" baseline="0" dirty="0" smtClean="0"/>
              <a:t> represent percentages of musical mind pops that were recorded on a diary page and participants did not indicate experiencing them again on the same day by putting a tick (or ticks) on the bottom of the diary page (0 repetitions) or they had additional ticks (1, 2, 3, 4+)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The third row presents data from Study 2 where participants additionally put ticks on a dedicated space if a particular recorded mind-pop repeated again on subsequent days.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Even if we adopt fairly lenient criterion of what counts as an earworm (the occurrence of the same musical mind pop at least 3 times) the percentages of reported earworms in both studies are quite low.  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1721A98-5AA0-462E-B3DF-39A8AE12E4C1}" type="slidenum">
              <a:rPr lang="en-GB" altLang="en-US">
                <a:latin typeface="Arial" panose="020B0604020202020204" pitchFamily="34" charset="0"/>
              </a:rPr>
              <a:pPr/>
              <a:t>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60-70%</a:t>
            </a:r>
            <a:r>
              <a:rPr lang="en-US" altLang="en-US" baseline="0" dirty="0" smtClean="0"/>
              <a:t> reported to occur within last 48 hours. Further 15-20% within the current week (so on 3-5 days).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658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C15D9-338A-4B05-A3C0-895593D4F85D}" type="slidenum">
              <a:rPr lang="en-GB" altLang="en-US">
                <a:latin typeface="Arial" panose="020B0604020202020204" pitchFamily="34" charset="0"/>
              </a:rPr>
              <a:pPr/>
              <a:t>28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439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C15D9-338A-4B05-A3C0-895593D4F85D}" type="slidenum">
              <a:rPr lang="en-GB" altLang="en-US">
                <a:latin typeface="Arial" panose="020B0604020202020204" pitchFamily="34" charset="0"/>
              </a:rPr>
              <a:pPr/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439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C15D9-338A-4B05-A3C0-895593D4F85D}" type="slidenum">
              <a:rPr lang="en-GB" altLang="en-US">
                <a:latin typeface="Arial" panose="020B0604020202020204" pitchFamily="34" charset="0"/>
              </a:rPr>
              <a:pPr/>
              <a:t>30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43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C15D9-338A-4B05-A3C0-895593D4F85D}" type="slidenum">
              <a:rPr lang="en-GB" altLang="en-US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43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B0C15D9-338A-4B05-A3C0-895593D4F85D}" type="slidenum">
              <a:rPr lang="en-GB" altLang="en-US">
                <a:latin typeface="Arial" panose="020B0604020202020204" pitchFamily="34" charset="0"/>
              </a:rPr>
              <a:pPr/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43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CFC581-6450-E540-AC46-AAC058212DE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F32ED5-6167-6545-B07B-7717F63AB42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Age effect for melodies emerges only for adults and 5-year old children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411B84-1A26-3741-A1BD-31B4AC9939B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Age effect for melodies emerges only for adults and 5-year old children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E043AD-7FD7-F949-9C50-553F5257B05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67532E-2ADD-BE43-BD19-E6BE219FA45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AD07-05EB-4E3F-9CAF-2DC58E04C037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68CE-CB70-47B0-895C-7898C3309E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83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6BF9-3AA2-41B3-9388-FE1CB87E7BCA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8AEF-3C6F-4E5F-91AC-09FEF27BB8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144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4349-875B-40B9-9CC3-7014D1A8254C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6DFC-2995-4A83-98C2-37CE0378BA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60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5553-97C3-4160-B2D2-9C7845581B72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A889-D86A-45A1-82DE-C7F47E63B9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3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FD8C-28E9-4395-862B-D0C39CD9787C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DB99-EBE8-4BD0-B9F2-92AE68224D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9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D8B1-1194-4E8F-BE0F-04319EC531DC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C82B-4B71-406A-A574-80CBD98958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50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4102-7ACA-4A99-93F7-793700512C59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4FB-0F7D-4325-AC26-C7F3A2D6FA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143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2E7-744C-4EC9-81F4-17801402EB27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25D5-9862-469F-AEBA-9AE5F0E39E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48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BD1A-0497-477C-9D0A-A6780F6DC7CD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4578-2693-41A8-A5D6-2B2335F2EA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0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A46B-1325-440F-9EE5-2BEF67A24BC3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5B26-0441-4A96-9588-8C65E5F8EE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89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7C91-ACB3-4B32-919F-348E3FB79ADA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2777-5E9C-42AE-8123-5EE881E8C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16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 userDrawn="1"/>
        </p:nvGrpSpPr>
        <p:grpSpPr bwMode="auto">
          <a:xfrm rot="10800000">
            <a:off x="-33338" y="5670550"/>
            <a:ext cx="9213851" cy="1287463"/>
            <a:chOff x="-36512" y="-49288"/>
            <a:chExt cx="9214942" cy="1287270"/>
          </a:xfrm>
        </p:grpSpPr>
        <p:sp>
          <p:nvSpPr>
            <p:cNvPr id="20" name="Freeform 19"/>
            <p:cNvSpPr/>
            <p:nvPr userDrawn="1"/>
          </p:nvSpPr>
          <p:spPr>
            <a:xfrm>
              <a:off x="-33337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7460" y="-49288"/>
              <a:ext cx="9194302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027" name="Group 17"/>
          <p:cNvGrpSpPr>
            <a:grpSpLocks/>
          </p:cNvGrpSpPr>
          <p:nvPr userDrawn="1"/>
        </p:nvGrpSpPr>
        <p:grpSpPr bwMode="auto">
          <a:xfrm>
            <a:off x="-36513" y="-49213"/>
            <a:ext cx="9215438" cy="1287463"/>
            <a:chOff x="-36512" y="-49288"/>
            <a:chExt cx="9214942" cy="1287270"/>
          </a:xfrm>
        </p:grpSpPr>
        <p:sp>
          <p:nvSpPr>
            <p:cNvPr id="13" name="Freeform 12"/>
            <p:cNvSpPr/>
            <p:nvPr userDrawn="1"/>
          </p:nvSpPr>
          <p:spPr>
            <a:xfrm>
              <a:off x="-36512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-23813" y="-49288"/>
              <a:ext cx="9194306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1705C-4431-4C2B-8011-01ABB12C279B}" type="datetimeFigureOut">
              <a:rPr lang="en-GB"/>
              <a:pPr>
                <a:defRPr/>
              </a:pPr>
              <a:t>09/06/2015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D602DA-9C5E-432B-B97A-6568538A6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7702624" cy="165861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When do Christmas songs pop into your mind? Testing a long term priming hypothesis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Lia Kvavilashvili and Sue Anthony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 smtClean="0"/>
              <a:t>University of Hertfordshire</a:t>
            </a:r>
            <a:endParaRPr lang="en-GB" i="1" dirty="0"/>
          </a:p>
        </p:txBody>
      </p:sp>
      <p:pic>
        <p:nvPicPr>
          <p:cNvPr id="2" name="Picture 1" descr="ChristmasSongBlu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12"/>
            <a:ext cx="2850911" cy="1205237"/>
          </a:xfrm>
          <a:prstGeom prst="rect">
            <a:avLst/>
          </a:prstGeom>
        </p:spPr>
      </p:pic>
      <p:pic>
        <p:nvPicPr>
          <p:cNvPr id="5" name="Picture 4" descr="ChristmasSongBlu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55" y="5661248"/>
            <a:ext cx="3065945" cy="1296144"/>
          </a:xfrm>
          <a:prstGeom prst="rect">
            <a:avLst/>
          </a:prstGeom>
        </p:spPr>
      </p:pic>
      <p:pic>
        <p:nvPicPr>
          <p:cNvPr id="6" name="Picture 5" descr="Snowflak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47" y="476672"/>
            <a:ext cx="1403648" cy="1475772"/>
          </a:xfrm>
          <a:prstGeom prst="rect">
            <a:avLst/>
          </a:prstGeom>
        </p:spPr>
      </p:pic>
      <p:pic>
        <p:nvPicPr>
          <p:cNvPr id="7" name="Picture 6" descr="Snowdrop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1619672" cy="1706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1815"/>
              </p:ext>
            </p:extLst>
          </p:nvPr>
        </p:nvGraphicFramePr>
        <p:xfrm>
          <a:off x="251520" y="260648"/>
          <a:ext cx="8496944" cy="6324451"/>
        </p:xfrm>
        <a:graphic>
          <a:graphicData uri="http://schemas.openxmlformats.org/drawingml/2006/table">
            <a:tbl>
              <a:tblPr/>
              <a:tblGrid>
                <a:gridCol w="1249551"/>
                <a:gridCol w="7247393"/>
              </a:tblGrid>
              <a:tr h="8380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 of Image Mind-Pops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9143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Image 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Spongebob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an image of 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Hello Kitty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 image of cat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 really big slide 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Selena Gomez, Pink Panther, pictures of a particular class, Gadget boy, the staff room at school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 game I had when I was a baby – A white square with a red square inside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Bart Simpson, football players,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Spongebob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image of a train, pieces of art I have drawn and the playground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Adults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Pictures of people, images from football, pictures of buildings from my holiday, the image of my room at home or university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40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42611"/>
              </p:ext>
            </p:extLst>
          </p:nvPr>
        </p:nvGraphicFramePr>
        <p:xfrm>
          <a:off x="179512" y="188640"/>
          <a:ext cx="8784976" cy="6339840"/>
        </p:xfrm>
        <a:graphic>
          <a:graphicData uri="http://schemas.openxmlformats.org/drawingml/2006/table">
            <a:tbl>
              <a:tblPr/>
              <a:tblGrid>
                <a:gridCol w="1291908"/>
                <a:gridCol w="749306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 of Musical Mind-Pops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started singing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Twinkle twinkle little star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 school song, Harry Potter song, football songs, Bob the builder song, songs I learnt at singing club, songs by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Olly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Murs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If I hear my brother playing the flute during the day I will hum the tune, French song that we learnt, our school song, when I was playing football a song popped into my head, the song from my ballet class-it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the butterfly song, songs by Lady Gaga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Song from the concert, Fireworks – Katy, songs from cartoons, songs by Adele, Katy Perry-ET during my lessons at school, the song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Dinamite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Taio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Cruz, when I listen to music on radio it will then pop into my head later on in the day, usually class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Adults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Around Christmas time, various Christmas songs come into my head, wake up in the morning and a song is in my head, on the bus and a random song will pop into my head, recurring tune from dance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Macabre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that I studied at school seem to keep popping into my head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4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680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Research on Mind-pops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Kvavilashvili &amp;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Mandler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(2004)</a:t>
            </a:r>
          </a:p>
          <a:p>
            <a:pPr lvl="1" eaLnBrk="1" hangingPunct="1"/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JEP: General</a:t>
            </a:r>
          </a:p>
          <a:p>
            <a:pPr eaLnBrk="1" hangingPunct="1"/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Kvavilashvili &amp; Laws (2012)</a:t>
            </a:r>
          </a:p>
          <a:p>
            <a:pPr lvl="1" eaLnBrk="1" hangingPunct="1"/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Psychiatry Research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Zhang, Li, Wei, Yang et al. (2015)</a:t>
            </a:r>
          </a:p>
          <a:p>
            <a:pPr lvl="1" eaLnBrk="1" hangingPunct="1"/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Brain Imaging and Behavior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404664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6806" y="0"/>
            <a:ext cx="8847277" cy="1143000"/>
          </a:xfrm>
        </p:spPr>
        <p:txBody>
          <a:bodyPr/>
          <a:lstStyle/>
          <a:p>
            <a:pPr algn="l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on Musical Mind-pops and  </a:t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earworms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Bailes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(2007)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Brown (2006) </a:t>
            </a: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Baruss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Wammes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Williams (2010), (2013)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Byron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Fowles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(2013)</a:t>
            </a: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Floridou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Müllensiefen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Halpern &amp; Bartlett (2011)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Hyman et al. (2013)</a:t>
            </a: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Liikanen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(2008; 2009; 2012)</a:t>
            </a:r>
          </a:p>
          <a:p>
            <a:pPr eaLnBrk="1" hangingPunct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Müllensiefen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(2014)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Williamson et al. (2012)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Williamson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Jilka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(2013)</a:t>
            </a:r>
          </a:p>
          <a:p>
            <a:pPr marL="0" indent="0" eaLnBrk="1" hangingPunct="1">
              <a:buNone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404664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5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and Why do we have mind-pops?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not completely random</a:t>
            </a:r>
          </a:p>
          <a:p>
            <a:pPr lvl="1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pops into mind has been directly or indirectly experienced in recent past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42 - 49% of recorded mind-pops, recent encounters with the content of the mind-pop were reported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(Kvavilashvili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Mandler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2004) 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533400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9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priming hypothesis</a:t>
            </a:r>
            <a:b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(Kvavilashvili &amp;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Mandler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36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Things encountered result in lasting activations of their representations in semantic memory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activations from some other stimuli may further re-activate already activated representations resulting in a mind-pop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533400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9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support for the priming hypothesis</a:t>
            </a:r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Coane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Balota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2009)</a:t>
            </a:r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36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Lexical Decision Paradigm </a:t>
            </a:r>
          </a:p>
          <a:p>
            <a:pPr lvl="1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Captured pre-existing activations of words in the lab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Christmas time words ‘turkey’, ‘tree’, ‘deer’ had shorter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than at other times of year</a:t>
            </a:r>
          </a:p>
          <a:p>
            <a:pPr eaLnBrk="1" hangingPunct="1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533400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9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 of present research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36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Examine long-term priming by studying musical mind-pops </a:t>
            </a:r>
          </a:p>
          <a:p>
            <a:pPr lvl="1"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see if Christmas songs more likely to pop into mind during Christmas period than other times 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inspiration from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Halpern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Bartlett’s (2011)</a:t>
            </a:r>
          </a:p>
          <a:p>
            <a:pPr lvl="1" eaLnBrk="1" hangingPunct="1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Diary study of earworms</a:t>
            </a:r>
          </a:p>
        </p:txBody>
      </p:sp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533400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9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Keeping a diary of musical mind-pops</a:t>
            </a:r>
          </a:p>
          <a:p>
            <a:pPr eaLnBrk="1" hangingPunct="1"/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week in early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week in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(week before Xmas)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week in early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diary and instructions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404664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3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 studies in 2011/2012 and 2012/2013</a:t>
            </a:r>
          </a:p>
          <a:p>
            <a:pPr eaLnBrk="1" hangingPunct="1"/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1 – N=15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 age = 29.07,SD= 12.78, range 19-50</a:t>
            </a:r>
          </a:p>
          <a:p>
            <a:pPr eaLnBrk="1" hangingPunct="1"/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2 – N=27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 age = 22.19, SD=6.74, range 19-51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24" y="404664"/>
            <a:ext cx="1171476" cy="1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3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Involuntary Musical Mind-pops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556792"/>
            <a:ext cx="5760640" cy="4368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Songs and melodies that come to mind spontaneously   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Irrelevance to current situation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E.g. singing American Anthem while in the exam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2" name="Picture 1" descr="MusicMi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456554" cy="21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94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8571" cy="1143000"/>
          </a:xfrm>
        </p:spPr>
        <p:txBody>
          <a:bodyPr/>
          <a:lstStyle/>
          <a:p>
            <a:pPr algn="l"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Number of recorded musical mind-pops ? 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50285"/>
              </p:ext>
            </p:extLst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580728"/>
                <a:gridCol w="1512168"/>
                <a:gridCol w="1512168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December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February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F value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p 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STUDY</a:t>
                      </a:r>
                      <a:r>
                        <a:rPr lang="en-US" sz="2400" b="1" baseline="0" dirty="0" smtClean="0"/>
                        <a:t> 1</a:t>
                      </a:r>
                    </a:p>
                    <a:p>
                      <a:r>
                        <a:rPr lang="en-US" sz="2000" baseline="0" dirty="0" smtClean="0"/>
                        <a:t>Total N</a:t>
                      </a:r>
                    </a:p>
                    <a:p>
                      <a:r>
                        <a:rPr lang="en-US" sz="2000" baseline="0" dirty="0" smtClean="0"/>
                        <a:t>Mean</a:t>
                      </a:r>
                    </a:p>
                    <a:p>
                      <a:r>
                        <a:rPr lang="en-US" sz="2000" baseline="0" dirty="0" smtClean="0"/>
                        <a:t>SD</a:t>
                      </a:r>
                    </a:p>
                    <a:p>
                      <a:r>
                        <a:rPr lang="en-US" sz="2000" baseline="0" dirty="0" smtClean="0"/>
                        <a:t>Range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b="0" dirty="0" smtClean="0"/>
                        <a:t>133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8.87</a:t>
                      </a:r>
                    </a:p>
                    <a:p>
                      <a:r>
                        <a:rPr lang="en-US" dirty="0" smtClean="0"/>
                        <a:t>(4.75)</a:t>
                      </a:r>
                    </a:p>
                    <a:p>
                      <a:r>
                        <a:rPr lang="en-US" dirty="0" smtClean="0"/>
                        <a:t>4 – 17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132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8.80</a:t>
                      </a:r>
                    </a:p>
                    <a:p>
                      <a:r>
                        <a:rPr lang="en-US" dirty="0" smtClean="0"/>
                        <a:t>(4.66)</a:t>
                      </a:r>
                    </a:p>
                    <a:p>
                      <a:r>
                        <a:rPr lang="en-US" dirty="0" smtClean="0"/>
                        <a:t>0 –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121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8.07</a:t>
                      </a:r>
                    </a:p>
                    <a:p>
                      <a:r>
                        <a:rPr lang="en-US" dirty="0" smtClean="0"/>
                        <a:t>5.68</a:t>
                      </a:r>
                    </a:p>
                    <a:p>
                      <a:r>
                        <a:rPr lang="en-US" dirty="0" smtClean="0"/>
                        <a:t>0 – 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.</a:t>
                      </a:r>
                      <a:r>
                        <a:rPr lang="en-US" sz="2400" dirty="0" smtClean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.84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STUDY 2</a:t>
                      </a:r>
                    </a:p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N</a:t>
                      </a:r>
                    </a:p>
                    <a:p>
                      <a:r>
                        <a:rPr lang="en-US" sz="2000" baseline="0" dirty="0" smtClean="0"/>
                        <a:t>Mean</a:t>
                      </a:r>
                    </a:p>
                    <a:p>
                      <a:r>
                        <a:rPr lang="en-US" sz="2000" baseline="0" dirty="0" smtClean="0"/>
                        <a:t>SD</a:t>
                      </a:r>
                    </a:p>
                    <a:p>
                      <a:r>
                        <a:rPr lang="en-US" sz="2000" baseline="0" dirty="0" smtClean="0"/>
                        <a:t>Range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305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11.30</a:t>
                      </a:r>
                    </a:p>
                    <a:p>
                      <a:r>
                        <a:rPr lang="en-US" dirty="0" smtClean="0"/>
                        <a:t>(6.44)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243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9.00</a:t>
                      </a:r>
                    </a:p>
                    <a:p>
                      <a:r>
                        <a:rPr lang="en-US" dirty="0" smtClean="0"/>
                        <a:t>(6.04)</a:t>
                      </a:r>
                    </a:p>
                    <a:p>
                      <a:r>
                        <a:rPr lang="en-US" dirty="0" smtClean="0"/>
                        <a:t>1 – 22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293</a:t>
                      </a:r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10.85</a:t>
                      </a:r>
                    </a:p>
                    <a:p>
                      <a:r>
                        <a:rPr lang="en-US" dirty="0" smtClean="0"/>
                        <a:t>(7.07)</a:t>
                      </a:r>
                    </a:p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– 23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2.52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.10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7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8571" cy="1143000"/>
          </a:xfrm>
        </p:spPr>
        <p:txBody>
          <a:bodyPr/>
          <a:lstStyle/>
          <a:p>
            <a:pPr algn="l" eaLnBrk="1" hangingPunct="1"/>
            <a:r>
              <a:rPr lang="en-GB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Ordinary mind-pops or repetitive earworms? </a:t>
            </a:r>
            <a:endParaRPr lang="en-US" alt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62828"/>
              </p:ext>
            </p:extLst>
          </p:nvPr>
        </p:nvGraphicFramePr>
        <p:xfrm>
          <a:off x="304800" y="1371600"/>
          <a:ext cx="8587678" cy="515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225"/>
                <a:gridCol w="1097273"/>
                <a:gridCol w="1135936"/>
                <a:gridCol w="1226811"/>
                <a:gridCol w="1226811"/>
                <a:gridCol w="1226811"/>
                <a:gridCol w="1226811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</a:t>
                      </a:r>
                      <a:r>
                        <a:rPr lang="en-US" sz="2800" dirty="0" smtClean="0"/>
                        <a:t>Number of repetitions</a:t>
                      </a:r>
                      <a:r>
                        <a:rPr lang="en-US" sz="2800" baseline="0" dirty="0" smtClean="0"/>
                        <a:t>   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4 +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Study</a:t>
                      </a:r>
                      <a:r>
                        <a:rPr lang="en-US" sz="2800" b="1" baseline="0" dirty="0" smtClean="0"/>
                        <a:t> 1</a:t>
                      </a:r>
                      <a:endParaRPr lang="en-US" sz="2800" b="1" baseline="0" dirty="0"/>
                    </a:p>
                    <a:p>
                      <a:r>
                        <a:rPr lang="en-US" sz="2000" b="0" baseline="0" dirty="0" smtClean="0"/>
                        <a:t>(same day repetition)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 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59%</a:t>
                      </a:r>
                    </a:p>
                    <a:p>
                      <a:r>
                        <a:rPr lang="en-US" sz="2400" dirty="0" smtClean="0"/>
                        <a:t>  (228)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</a:t>
                      </a:r>
                      <a:r>
                        <a:rPr lang="en-US" sz="2800" b="1" dirty="0" smtClean="0"/>
                        <a:t>15%</a:t>
                      </a:r>
                    </a:p>
                    <a:p>
                      <a:r>
                        <a:rPr lang="en-US" sz="2400" dirty="0" smtClean="0"/>
                        <a:t>  (58)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</a:t>
                      </a:r>
                      <a:r>
                        <a:rPr lang="en-US" sz="2800" b="1" dirty="0" smtClean="0"/>
                        <a:t>15%</a:t>
                      </a:r>
                    </a:p>
                    <a:p>
                      <a:r>
                        <a:rPr lang="en-US" sz="2400" dirty="0" smtClean="0"/>
                        <a:t>   (57)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</a:t>
                      </a:r>
                      <a:r>
                        <a:rPr lang="en-US" sz="2800" b="1" dirty="0" smtClean="0"/>
                        <a:t>6%</a:t>
                      </a:r>
                    </a:p>
                    <a:p>
                      <a:r>
                        <a:rPr lang="en-US" sz="2400" dirty="0" smtClean="0"/>
                        <a:t>   (24)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</a:t>
                      </a:r>
                      <a:r>
                        <a:rPr lang="en-US" sz="2800" b="1" dirty="0" smtClean="0"/>
                        <a:t>5%</a:t>
                      </a:r>
                    </a:p>
                    <a:p>
                      <a:r>
                        <a:rPr lang="en-US" sz="2400" dirty="0" smtClean="0"/>
                        <a:t>  (19)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100%</a:t>
                      </a:r>
                    </a:p>
                    <a:p>
                      <a:r>
                        <a:rPr lang="en-US" sz="2400" dirty="0" smtClean="0"/>
                        <a:t>  (386)</a:t>
                      </a:r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Study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/>
                        <a:t>(same day repetition)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79%</a:t>
                      </a:r>
                    </a:p>
                    <a:p>
                      <a:r>
                        <a:rPr lang="en-US" sz="2400" dirty="0" smtClean="0"/>
                        <a:t>  (661)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/>
                        <a:t>13%</a:t>
                      </a:r>
                    </a:p>
                    <a:p>
                      <a:r>
                        <a:rPr lang="en-US" sz="2400" dirty="0" smtClean="0"/>
                        <a:t> (113)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  <a:r>
                        <a:rPr lang="en-US" sz="2800" b="1" dirty="0" smtClean="0"/>
                        <a:t>5%</a:t>
                      </a:r>
                    </a:p>
                    <a:p>
                      <a:r>
                        <a:rPr lang="en-US" sz="2400" dirty="0" smtClean="0"/>
                        <a:t>   (43)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  <a:r>
                        <a:rPr lang="en-US" sz="2800" b="1" dirty="0" smtClean="0"/>
                        <a:t>2%</a:t>
                      </a:r>
                    </a:p>
                    <a:p>
                      <a:r>
                        <a:rPr lang="en-US" sz="2400" dirty="0" smtClean="0"/>
                        <a:t>   (15)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1%</a:t>
                      </a:r>
                    </a:p>
                    <a:p>
                      <a:r>
                        <a:rPr lang="en-US" sz="2400" dirty="0" smtClean="0"/>
                        <a:t>    (8)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100%</a:t>
                      </a:r>
                    </a:p>
                    <a:p>
                      <a:r>
                        <a:rPr lang="en-US" sz="2400" dirty="0" smtClean="0"/>
                        <a:t>  (840)</a:t>
                      </a:r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Study 2</a:t>
                      </a:r>
                    </a:p>
                    <a:p>
                      <a:r>
                        <a:rPr lang="en-US" sz="2000" b="0" dirty="0" smtClean="0"/>
                        <a:t>(repetitions on subsequent days)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</a:p>
                    <a:p>
                      <a:r>
                        <a:rPr lang="en-US" sz="2400" dirty="0" smtClean="0"/>
                        <a:t>  (675)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b="1" dirty="0" smtClean="0"/>
                        <a:t>10%</a:t>
                      </a:r>
                    </a:p>
                    <a:p>
                      <a:r>
                        <a:rPr lang="en-US" sz="2400" dirty="0" smtClean="0"/>
                        <a:t> (86)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  <a:r>
                        <a:rPr lang="en-US" sz="2800" b="1" dirty="0" smtClean="0"/>
                        <a:t>5%</a:t>
                      </a:r>
                    </a:p>
                    <a:p>
                      <a:r>
                        <a:rPr lang="en-US" sz="2400" dirty="0" smtClean="0"/>
                        <a:t>   (49)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</a:t>
                      </a:r>
                      <a:r>
                        <a:rPr lang="en-US" sz="2800" b="1" dirty="0" smtClean="0"/>
                        <a:t>3%</a:t>
                      </a:r>
                    </a:p>
                    <a:p>
                      <a:r>
                        <a:rPr lang="en-US" sz="2400" dirty="0" smtClean="0"/>
                        <a:t>   (20)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1%</a:t>
                      </a:r>
                    </a:p>
                    <a:p>
                      <a:r>
                        <a:rPr lang="en-US" sz="2400" dirty="0" smtClean="0"/>
                        <a:t>    (9)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100%</a:t>
                      </a:r>
                    </a:p>
                    <a:p>
                      <a:r>
                        <a:rPr lang="en-US" sz="2400" dirty="0" smtClean="0"/>
                        <a:t>  (840)</a:t>
                      </a:r>
                    </a:p>
                    <a:p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2438400"/>
            <a:ext cx="3581400" cy="2362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7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8571" cy="1143000"/>
          </a:xfrm>
        </p:spPr>
        <p:txBody>
          <a:bodyPr/>
          <a:lstStyle/>
          <a:p>
            <a:pPr algn="l"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Priming hypothesis: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More Christmas songs in December? 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50285"/>
              </p:ext>
            </p:extLst>
          </p:nvPr>
        </p:nvGraphicFramePr>
        <p:xfrm>
          <a:off x="323528" y="1628800"/>
          <a:ext cx="82296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472"/>
                <a:gridCol w="1143000"/>
                <a:gridCol w="1143000"/>
                <a:gridCol w="1066800"/>
                <a:gridCol w="1676400"/>
                <a:gridCol w="12379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Friedman’s</a:t>
                      </a:r>
                    </a:p>
                    <a:p>
                      <a:r>
                        <a:rPr lang="en-US" sz="2000" baseline="0" dirty="0" smtClean="0"/>
                        <a:t>       Test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000" dirty="0" smtClean="0"/>
                        <a:t>p value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STUDY</a:t>
                      </a:r>
                      <a:r>
                        <a:rPr lang="en-US" sz="2400" b="1" baseline="0" dirty="0" smtClean="0"/>
                        <a:t> 1</a:t>
                      </a:r>
                    </a:p>
                    <a:p>
                      <a:r>
                        <a:rPr lang="en-US" sz="2000" baseline="0" dirty="0" smtClean="0"/>
                        <a:t>Total N</a:t>
                      </a:r>
                    </a:p>
                    <a:p>
                      <a:r>
                        <a:rPr lang="en-US" sz="2000" baseline="0" dirty="0" smtClean="0"/>
                        <a:t>Mean Proportion</a:t>
                      </a:r>
                    </a:p>
                    <a:p>
                      <a:r>
                        <a:rPr lang="en-US" sz="2000" baseline="0" dirty="0" smtClean="0"/>
                        <a:t>SD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b="0" dirty="0" smtClean="0"/>
                        <a:t>0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0.00</a:t>
                      </a:r>
                    </a:p>
                    <a:p>
                      <a:r>
                        <a:rPr lang="en-US" dirty="0" smtClean="0"/>
                        <a:t>(.00)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29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21.87</a:t>
                      </a:r>
                    </a:p>
                    <a:p>
                      <a:r>
                        <a:rPr lang="en-US" dirty="0" smtClean="0"/>
                        <a:t>(17.54)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1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0.48</a:t>
                      </a:r>
                    </a:p>
                    <a:p>
                      <a:r>
                        <a:rPr lang="en-US" dirty="0" smtClean="0"/>
                        <a:t>(1.84)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sz="2400" dirty="0" smtClean="0">
                        <a:latin typeface="Symbol" charset="2"/>
                        <a:cs typeface="Symbol" charset="2"/>
                      </a:endParaRPr>
                    </a:p>
                    <a:p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="1" baseline="30000" dirty="0" smtClean="0"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  =</a:t>
                      </a:r>
                      <a:r>
                        <a:rPr lang="en-US" sz="2400" b="1" baseline="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21.41</a:t>
                      </a:r>
                    </a:p>
                    <a:p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(2,15)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.00001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STUDY 2</a:t>
                      </a:r>
                    </a:p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N</a:t>
                      </a:r>
                    </a:p>
                    <a:p>
                      <a:r>
                        <a:rPr lang="en-US" sz="2000" baseline="0" dirty="0" smtClean="0"/>
                        <a:t>Mean Proportion</a:t>
                      </a:r>
                    </a:p>
                    <a:p>
                      <a:r>
                        <a:rPr lang="en-US" sz="2000" baseline="0" dirty="0" smtClean="0"/>
                        <a:t>SD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1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</a:p>
                    <a:p>
                      <a:r>
                        <a:rPr lang="en-US" dirty="0" smtClean="0"/>
                        <a:t>(0.77)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33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13.96</a:t>
                      </a:r>
                    </a:p>
                    <a:p>
                      <a:r>
                        <a:rPr lang="en-US" dirty="0" smtClean="0"/>
                        <a:t>(20.13)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4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0.93</a:t>
                      </a:r>
                    </a:p>
                    <a:p>
                      <a:r>
                        <a:rPr lang="en-US" dirty="0" smtClean="0"/>
                        <a:t>(2.38)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c</a:t>
                      </a:r>
                      <a:r>
                        <a:rPr lang="en-US" sz="2400" b="1" baseline="30000" dirty="0" smtClean="0">
                          <a:latin typeface="Symbol" charset="2"/>
                          <a:cs typeface="Symbol" charset="2"/>
                        </a:rPr>
                        <a:t>2</a:t>
                      </a:r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  =</a:t>
                      </a:r>
                      <a:r>
                        <a:rPr lang="en-US" sz="2400" b="1" baseline="0" dirty="0" smtClean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27.44</a:t>
                      </a:r>
                    </a:p>
                    <a:p>
                      <a:r>
                        <a:rPr lang="en-US" sz="2400" b="1" dirty="0" smtClean="0">
                          <a:latin typeface="Symbol" charset="2"/>
                          <a:cs typeface="Symbol" charset="2"/>
                        </a:rPr>
                        <a:t>(2,27)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.00001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7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8571" cy="1143000"/>
          </a:xfrm>
        </p:spPr>
        <p:txBody>
          <a:bodyPr/>
          <a:lstStyle/>
          <a:p>
            <a:pPr algn="l"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Priming hypothesis: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Percentage of recent encounters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25523"/>
              </p:ext>
            </p:extLst>
          </p:nvPr>
        </p:nvGraphicFramePr>
        <p:xfrm>
          <a:off x="381000" y="1676400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2860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STUDY 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Encountered  (Primed)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encountered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Non-Christmas  mind-pops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</a:p>
                    <a:p>
                      <a:r>
                        <a:rPr lang="en-US" sz="2000" dirty="0" smtClean="0"/>
                        <a:t>       (114)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68%</a:t>
                      </a:r>
                    </a:p>
                    <a:p>
                      <a:r>
                        <a:rPr lang="en-US" sz="2000" dirty="0" smtClean="0"/>
                        <a:t>      (240)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(354)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Christmas</a:t>
                      </a:r>
                    </a:p>
                    <a:p>
                      <a:r>
                        <a:rPr lang="en-US" sz="2400" b="1" dirty="0" smtClean="0"/>
                        <a:t>mind-pops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82%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r>
                        <a:rPr lang="en-US" sz="2000" dirty="0" smtClean="0"/>
                        <a:t> (22)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18%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2000" dirty="0" smtClean="0"/>
                        <a:t>  (5)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(27)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sz="2400" dirty="0" smtClean="0"/>
                        <a:t>36%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sz="2000" dirty="0" smtClean="0"/>
                        <a:t>   (136)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sz="2400" dirty="0" smtClean="0"/>
                        <a:t> 64%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2000" dirty="0" smtClean="0"/>
                        <a:t>  (245)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(381)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638800"/>
            <a:ext cx="658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ymbol" charset="2"/>
                <a:cs typeface="Symbol" charset="2"/>
              </a:rPr>
              <a:t>c</a:t>
            </a:r>
            <a:r>
              <a:rPr lang="en-US" sz="3200" b="1" baseline="30000" dirty="0" smtClean="0">
                <a:latin typeface="Symbol" charset="2"/>
                <a:cs typeface="Symbol" charset="2"/>
              </a:rPr>
              <a:t>2</a:t>
            </a:r>
            <a:r>
              <a:rPr lang="en-US" sz="3200" b="1" dirty="0" smtClean="0">
                <a:latin typeface="Symbol" charset="2"/>
                <a:cs typeface="Symbol" charset="2"/>
              </a:rPr>
              <a:t> </a:t>
            </a:r>
            <a:r>
              <a:rPr lang="en-US" sz="3200" b="1" dirty="0" smtClean="0">
                <a:latin typeface="+mn-lt"/>
                <a:cs typeface="Symbol" charset="2"/>
              </a:rPr>
              <a:t>(1,381)= 31.18, p&lt;.0001</a:t>
            </a:r>
            <a:endParaRPr lang="en-US" sz="3200" b="1" dirty="0">
              <a:latin typeface="+mn-lt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7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" y="0"/>
            <a:ext cx="9148571" cy="1143000"/>
          </a:xfrm>
        </p:spPr>
        <p:txBody>
          <a:bodyPr/>
          <a:lstStyle/>
          <a:p>
            <a:pPr algn="l"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Priming hypothesis: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Percentage of recent encounters</a:t>
            </a: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96042"/>
              </p:ext>
            </p:extLst>
          </p:nvPr>
        </p:nvGraphicFramePr>
        <p:xfrm>
          <a:off x="381000" y="1676400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2860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STUDY 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Encountered  (Primed)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encountered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Non-Christmas  mind-pops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34%</a:t>
                      </a:r>
                    </a:p>
                    <a:p>
                      <a:r>
                        <a:rPr lang="en-US" sz="2000" dirty="0" smtClean="0"/>
                        <a:t>       (271)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66%</a:t>
                      </a:r>
                    </a:p>
                    <a:p>
                      <a:r>
                        <a:rPr lang="en-US" sz="2000" dirty="0" smtClean="0"/>
                        <a:t>      (520)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(791)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Christmas</a:t>
                      </a:r>
                    </a:p>
                    <a:p>
                      <a:r>
                        <a:rPr lang="en-US" sz="2400" b="1" dirty="0" smtClean="0"/>
                        <a:t>mind-pops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76%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r>
                        <a:rPr lang="en-US" sz="2000" dirty="0" smtClean="0"/>
                        <a:t> (25)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24%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2000" dirty="0" smtClean="0"/>
                        <a:t>  (8)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(33)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sz="2400" dirty="0" smtClean="0"/>
                        <a:t>36%</a:t>
                      </a:r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sz="2000" dirty="0" smtClean="0"/>
                        <a:t>   (296)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sz="2400" dirty="0" smtClean="0"/>
                        <a:t> 64%</a:t>
                      </a:r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2000" dirty="0" smtClean="0"/>
                        <a:t>  (528)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100%</a:t>
                      </a:r>
                    </a:p>
                    <a:p>
                      <a:r>
                        <a:rPr lang="en-US" sz="2000" dirty="0" smtClean="0"/>
                        <a:t>(824)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517232"/>
            <a:ext cx="6587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ymbol" charset="2"/>
                <a:cs typeface="Symbol" charset="2"/>
              </a:rPr>
              <a:t>c</a:t>
            </a:r>
            <a:r>
              <a:rPr lang="en-US" sz="3200" b="1" baseline="30000" dirty="0" smtClean="0">
                <a:latin typeface="Symbol" charset="2"/>
                <a:cs typeface="Symbol" charset="2"/>
              </a:rPr>
              <a:t>2</a:t>
            </a:r>
            <a:r>
              <a:rPr lang="en-US" sz="3200" b="1" dirty="0" smtClean="0">
                <a:latin typeface="Symbol" charset="2"/>
                <a:cs typeface="Symbol" charset="2"/>
              </a:rPr>
              <a:t> </a:t>
            </a:r>
            <a:r>
              <a:rPr lang="en-US" sz="3200" b="1" dirty="0" smtClean="0">
                <a:latin typeface="+mn-lt"/>
                <a:cs typeface="Symbol" charset="2"/>
              </a:rPr>
              <a:t>(1,824)= 65.32, p&lt;.00001</a:t>
            </a:r>
            <a:endParaRPr lang="en-US" sz="3200" b="1" dirty="0">
              <a:latin typeface="+mn-lt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7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Exposure to music</a:t>
            </a:r>
            <a:br>
              <a:rPr lang="en-US" dirty="0" smtClean="0"/>
            </a:br>
            <a:r>
              <a:rPr lang="en-US" dirty="0" smtClean="0"/>
              <a:t>Spearman’s Correlations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Active listening to music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Passive listening</a:t>
                      </a:r>
                      <a:endParaRPr lang="en-US" sz="2800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November</a:t>
                      </a:r>
                    </a:p>
                    <a:p>
                      <a:r>
                        <a:rPr lang="en-US" sz="2800" b="1" dirty="0" smtClean="0"/>
                        <a:t>No</a:t>
                      </a:r>
                      <a:r>
                        <a:rPr lang="en-US" sz="2800" b="1" baseline="0" dirty="0" smtClean="0"/>
                        <a:t> of mind-pops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r</a:t>
                      </a:r>
                      <a:r>
                        <a:rPr lang="en-US" sz="2800" dirty="0" smtClean="0"/>
                        <a:t>=.10</a:t>
                      </a:r>
                    </a:p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p</a:t>
                      </a:r>
                      <a:r>
                        <a:rPr lang="en-US" sz="2800" dirty="0" smtClean="0"/>
                        <a:t>=.64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  <a:r>
                        <a:rPr lang="en-US" sz="2800" b="1" dirty="0" err="1" smtClean="0"/>
                        <a:t>r</a:t>
                      </a:r>
                      <a:r>
                        <a:rPr lang="en-US" sz="2800" b="1" dirty="0" smtClean="0"/>
                        <a:t>=.20</a:t>
                      </a:r>
                    </a:p>
                    <a:p>
                      <a:r>
                        <a:rPr lang="en-US" sz="2800" b="1" dirty="0" smtClean="0"/>
                        <a:t>    </a:t>
                      </a:r>
                      <a:r>
                        <a:rPr lang="en-US" sz="2800" b="1" dirty="0" err="1" smtClean="0"/>
                        <a:t>p</a:t>
                      </a:r>
                      <a:r>
                        <a:rPr lang="en-US" sz="2800" b="1" dirty="0" smtClean="0"/>
                        <a:t>=.33</a:t>
                      </a:r>
                      <a:endParaRPr lang="en-US" sz="2800" b="1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December</a:t>
                      </a:r>
                    </a:p>
                    <a:p>
                      <a:r>
                        <a:rPr lang="en-US" sz="2800" b="1" dirty="0" smtClean="0"/>
                        <a:t>No of mind-pops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r</a:t>
                      </a:r>
                      <a:r>
                        <a:rPr lang="en-US" sz="2800" dirty="0" smtClean="0"/>
                        <a:t>=.01</a:t>
                      </a:r>
                    </a:p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p</a:t>
                      </a:r>
                      <a:r>
                        <a:rPr lang="en-US" sz="2800" dirty="0" smtClean="0"/>
                        <a:t>=.96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  <a:r>
                        <a:rPr lang="en-US" sz="2800" b="1" dirty="0" err="1" smtClean="0"/>
                        <a:t>r</a:t>
                      </a:r>
                      <a:r>
                        <a:rPr lang="en-US" sz="2800" b="1" dirty="0" smtClean="0"/>
                        <a:t>=.47*</a:t>
                      </a:r>
                    </a:p>
                    <a:p>
                      <a:r>
                        <a:rPr lang="en-US" sz="2800" b="1" dirty="0" smtClean="0"/>
                        <a:t>    </a:t>
                      </a:r>
                      <a:r>
                        <a:rPr lang="en-US" sz="2800" b="1" dirty="0" err="1" smtClean="0"/>
                        <a:t>p</a:t>
                      </a:r>
                      <a:r>
                        <a:rPr lang="en-US" sz="2800" b="1" dirty="0" smtClean="0"/>
                        <a:t>=.015</a:t>
                      </a:r>
                      <a:endParaRPr lang="en-US" sz="2800" b="1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February</a:t>
                      </a:r>
                    </a:p>
                    <a:p>
                      <a:r>
                        <a:rPr lang="en-US" sz="2800" b="1" dirty="0" smtClean="0"/>
                        <a:t>No</a:t>
                      </a:r>
                      <a:r>
                        <a:rPr lang="en-US" sz="2800" b="1" baseline="0" dirty="0" smtClean="0"/>
                        <a:t> of mind-pops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r</a:t>
                      </a:r>
                      <a:r>
                        <a:rPr lang="en-US" sz="2800" dirty="0" smtClean="0"/>
                        <a:t>=.24</a:t>
                      </a:r>
                    </a:p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err="1" smtClean="0"/>
                        <a:t>p</a:t>
                      </a:r>
                      <a:r>
                        <a:rPr lang="en-US" sz="2800" dirty="0" smtClean="0"/>
                        <a:t>=.24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</a:t>
                      </a:r>
                      <a:r>
                        <a:rPr lang="en-US" sz="2800" b="1" dirty="0" err="1" smtClean="0"/>
                        <a:t>r</a:t>
                      </a:r>
                      <a:r>
                        <a:rPr lang="en-US" sz="2800" b="1" dirty="0" smtClean="0"/>
                        <a:t>=.45*</a:t>
                      </a:r>
                    </a:p>
                    <a:p>
                      <a:r>
                        <a:rPr lang="en-US" sz="2800" b="1" dirty="0" smtClean="0"/>
                        <a:t>    </a:t>
                      </a:r>
                      <a:r>
                        <a:rPr lang="en-US" sz="2800" b="1" dirty="0" err="1" smtClean="0"/>
                        <a:t>p</a:t>
                      </a:r>
                      <a:r>
                        <a:rPr lang="en-US" sz="2800" b="1" dirty="0" smtClean="0"/>
                        <a:t>=.02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Reported triggers in Study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Reported triggers in Study 2 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results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3733800"/>
          </a:xfrm>
        </p:spPr>
        <p:txBody>
          <a:bodyPr/>
          <a:lstStyle/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prevalence of musical mind-pops</a:t>
            </a:r>
          </a:p>
          <a:p>
            <a:pPr eaLnBrk="1" hangingPunct="1">
              <a:buClr>
                <a:schemeClr val="tx2"/>
              </a:buClr>
              <a:buFont typeface="Wingdings" charset="2"/>
              <a:buChar char="Ø"/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Distinction between musical mind-pops and earworms</a:t>
            </a:r>
          </a:p>
          <a:p>
            <a:pPr eaLnBrk="1" hangingPunct="1">
              <a:buClr>
                <a:schemeClr val="tx2"/>
              </a:buClr>
              <a:buNone/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long-term priming hypothesi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 of Christmas songs in December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songs more likely reported to be encountered in recent past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correlations between the number of mind-pops and passive exposure to music 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nowdro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80" y="533400"/>
            <a:ext cx="1307620" cy="13779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research on priming</a:t>
            </a:r>
          </a:p>
          <a:p>
            <a:pPr eaLnBrk="1" hangingPunct="1">
              <a:buClr>
                <a:schemeClr val="accent5"/>
              </a:buClr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musical mind-pops and other types of mind-pops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they same phenomenon or different? 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Vehicle for studying Involuntary Semantic Memories </a:t>
            </a:r>
          </a:p>
          <a:p>
            <a:pPr lvl="1" eaLnBrk="1" hangingPunct="1"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accent5"/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musical mind-pops and earworms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turns a musical mind-pop into earworm?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difference between earworms and verbal perseverations?</a:t>
            </a:r>
          </a:p>
          <a:p>
            <a:pPr lvl="1" eaLnBrk="1" hangingPunct="1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137" y="457200"/>
            <a:ext cx="1596863" cy="16827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Repetitive earworms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556792"/>
            <a:ext cx="5760640" cy="208823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Songs and melodies that get stuck in one’s to mind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Disturbing and disruptive</a:t>
            </a:r>
          </a:p>
        </p:txBody>
      </p:sp>
      <p:pic>
        <p:nvPicPr>
          <p:cNvPr id="3" name="Picture 2" descr="Snowdro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49" y="5157192"/>
            <a:ext cx="1277946" cy="1346680"/>
          </a:xfrm>
          <a:prstGeom prst="rect">
            <a:avLst/>
          </a:prstGeom>
        </p:spPr>
      </p:pic>
      <p:pic>
        <p:nvPicPr>
          <p:cNvPr id="2" name="Picture 1" descr="MusicMi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456554" cy="2107832"/>
          </a:xfrm>
          <a:prstGeom prst="rect">
            <a:avLst/>
          </a:prstGeom>
        </p:spPr>
      </p:pic>
      <p:pic>
        <p:nvPicPr>
          <p:cNvPr id="4" name="Picture 3" descr="Man earworm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2057939" cy="2016224"/>
          </a:xfrm>
          <a:prstGeom prst="rect">
            <a:avLst/>
          </a:prstGeom>
        </p:spPr>
      </p:pic>
      <p:pic>
        <p:nvPicPr>
          <p:cNvPr id="5" name="Picture 4" descr="Man -earworm2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234271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4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Questions/Issues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4800600"/>
          </a:xfrm>
        </p:spPr>
        <p:txBody>
          <a:bodyPr/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and why do we experience musical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mind-pops?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separate distal and proximal causes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priming 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 cues or triggers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potential confusion about cues and long term primes</a:t>
            </a:r>
          </a:p>
          <a:p>
            <a:pPr lvl="1" eaLnBrk="1" hangingPunct="1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triggers and priming</a:t>
            </a:r>
          </a:p>
          <a:p>
            <a:pPr lvl="1"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we need both to elicit a mind-pop?</a:t>
            </a:r>
          </a:p>
          <a:p>
            <a:pPr lvl="1" eaLnBrk="1" hangingPunct="1"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nowdro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6200" y="457200"/>
            <a:ext cx="1447800" cy="15256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23528" y="1556793"/>
            <a:ext cx="7702624" cy="108012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7848872" cy="10801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dirty="0" smtClean="0"/>
              <a:t>Acknowledgements: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GB" sz="2800" i="1" dirty="0"/>
          </a:p>
        </p:txBody>
      </p:sp>
      <p:pic>
        <p:nvPicPr>
          <p:cNvPr id="2" name="Picture 1" descr="ChristmasSongBlu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12"/>
            <a:ext cx="2850911" cy="1205237"/>
          </a:xfrm>
          <a:prstGeom prst="rect">
            <a:avLst/>
          </a:prstGeom>
        </p:spPr>
      </p:pic>
      <p:pic>
        <p:nvPicPr>
          <p:cNvPr id="5" name="Picture 4" descr="ChristmasSongBlu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55" y="5661248"/>
            <a:ext cx="3065945" cy="1296144"/>
          </a:xfrm>
          <a:prstGeom prst="rect">
            <a:avLst/>
          </a:prstGeom>
        </p:spPr>
      </p:pic>
      <p:pic>
        <p:nvPicPr>
          <p:cNvPr id="6" name="Picture 5" descr="Snowflak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47" y="476672"/>
            <a:ext cx="1403648" cy="1475772"/>
          </a:xfrm>
          <a:prstGeom prst="rect">
            <a:avLst/>
          </a:prstGeom>
        </p:spPr>
      </p:pic>
      <p:pic>
        <p:nvPicPr>
          <p:cNvPr id="7" name="Picture 6" descr="Snowdrop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1619672" cy="1706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2492896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Francesca </a:t>
            </a:r>
            <a:r>
              <a:rPr lang="en-US" sz="2400" b="1" dirty="0" err="1" smtClean="0"/>
              <a:t>Spong</a:t>
            </a:r>
            <a:r>
              <a:rPr lang="en-US" sz="2400" b="1" dirty="0" smtClean="0"/>
              <a:t>,</a:t>
            </a:r>
            <a:endParaRPr lang="en-US" sz="2400" b="1" dirty="0" smtClean="0"/>
          </a:p>
          <a:p>
            <a:r>
              <a:rPr lang="en-US" sz="2400" b="1" dirty="0" smtClean="0"/>
              <a:t>Samantha </a:t>
            </a:r>
            <a:r>
              <a:rPr lang="en-US" sz="2400" b="1" dirty="0" smtClean="0"/>
              <a:t>Wright, &amp;</a:t>
            </a:r>
            <a:endParaRPr lang="en-US" sz="2400" b="1" dirty="0" smtClean="0"/>
          </a:p>
          <a:p>
            <a:r>
              <a:rPr lang="en-US" sz="2400" b="1" dirty="0" smtClean="0"/>
              <a:t>Christina </a:t>
            </a:r>
            <a:r>
              <a:rPr lang="en-US" sz="2400" b="1" dirty="0" err="1" smtClean="0"/>
              <a:t>Dembenezi</a:t>
            </a:r>
            <a:endParaRPr lang="en-US" sz="2400" b="1" dirty="0" smtClean="0"/>
          </a:p>
          <a:p>
            <a:r>
              <a:rPr lang="en-US" sz="2400" dirty="0" smtClean="0"/>
              <a:t>For collecting data for</a:t>
            </a:r>
          </a:p>
          <a:p>
            <a:r>
              <a:rPr lang="en-US" sz="2400" dirty="0" smtClean="0"/>
              <a:t>Studies </a:t>
            </a:r>
            <a:r>
              <a:rPr lang="en-US" sz="2400" dirty="0" smtClean="0"/>
              <a:t>on Christmas songs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410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Christina </a:t>
            </a:r>
            <a:r>
              <a:rPr lang="en-US" sz="2400" b="1" dirty="0" smtClean="0"/>
              <a:t>Thomas </a:t>
            </a:r>
            <a:r>
              <a:rPr lang="en-US" sz="2400" b="1" dirty="0" smtClean="0"/>
              <a:t>&amp;</a:t>
            </a:r>
            <a:endParaRPr lang="en-US" sz="2400" b="1" dirty="0" smtClean="0"/>
          </a:p>
          <a:p>
            <a:r>
              <a:rPr lang="en-US" sz="2400" b="1" dirty="0" smtClean="0"/>
              <a:t>Sophie Aston</a:t>
            </a:r>
          </a:p>
          <a:p>
            <a:r>
              <a:rPr lang="en-US" sz="2400" dirty="0" smtClean="0"/>
              <a:t>For helping with data collection in the Interview study of mind-pops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8" y="0"/>
            <a:ext cx="8868651" cy="11430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Involuntary Semantic Memories </a:t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(Kvavilashvili &amp;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Mandler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2004)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sz="half" idx="1"/>
          </p:nvPr>
        </p:nvSpPr>
        <p:spPr bwMode="auto">
          <a:xfrm>
            <a:off x="611560" y="1556792"/>
            <a:ext cx="5266928" cy="328807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800" dirty="0">
                <a:latin typeface="Arial" charset="0"/>
              </a:rPr>
              <a:t>Fragments of semantic knowledge that come to mind spontaneously without any deliberate attempt to recall </a:t>
            </a:r>
            <a:r>
              <a:rPr lang="en-US" sz="2800" dirty="0" smtClean="0">
                <a:latin typeface="Arial" charset="0"/>
              </a:rPr>
              <a:t>them</a:t>
            </a:r>
            <a:endParaRPr lang="en-US" dirty="0"/>
          </a:p>
        </p:txBody>
      </p:sp>
      <p:pic>
        <p:nvPicPr>
          <p:cNvPr id="5" name="Picture 4" descr="Mind-po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501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1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8" y="0"/>
            <a:ext cx="8868651" cy="11430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Involuntary Semantic Memories </a:t>
            </a:r>
            <a:b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(Kvavilashvili &amp; </a:t>
            </a:r>
            <a:r>
              <a:rPr lang="en-GB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Mandler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2004)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sz="half" idx="1"/>
          </p:nvPr>
        </p:nvSpPr>
        <p:spPr bwMode="auto">
          <a:xfrm>
            <a:off x="539552" y="1556792"/>
            <a:ext cx="5554960" cy="232166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/>
              <a:t>words, images or melodies/songs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/>
              <a:t>No contextual information </a:t>
            </a:r>
          </a:p>
          <a:p>
            <a:pPr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 smtClean="0"/>
              <a:t>Absence of triggers</a:t>
            </a:r>
            <a:endParaRPr lang="en-US" dirty="0"/>
          </a:p>
        </p:txBody>
      </p:sp>
      <p:pic>
        <p:nvPicPr>
          <p:cNvPr id="4" name="Picture 3" descr="Mind-po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501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8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sz="2800">
              <a:solidFill>
                <a:srgbClr val="0000FF"/>
              </a:solidFill>
              <a:latin typeface="Helvetica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24911"/>
              </p:ext>
            </p:extLst>
          </p:nvPr>
        </p:nvGraphicFramePr>
        <p:xfrm>
          <a:off x="304800" y="1295401"/>
          <a:ext cx="5029201" cy="4503600"/>
        </p:xfrm>
        <a:graphic>
          <a:graphicData uri="http://schemas.openxmlformats.org/drawingml/2006/table">
            <a:tbl>
              <a:tblPr/>
              <a:tblGrid>
                <a:gridCol w="1460314"/>
                <a:gridCol w="1803921"/>
                <a:gridCol w="1764966"/>
              </a:tblGrid>
              <a:tr h="9742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Sample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N=134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% of females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90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5-year olds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N= 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55%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8190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7-year olds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N=33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58%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29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9-year olds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N=34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53%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  <a:tr h="7704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N=36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72%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22200" y="16933"/>
            <a:ext cx="9166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Prevalence of mind-pops: An Interview Study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(Kvavilashvili &amp; Ford, in preparation)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nterview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3054684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31717" y="19307"/>
            <a:ext cx="889248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b="1" dirty="0">
                <a:latin typeface="Arial"/>
                <a:cs typeface="Arial"/>
              </a:rPr>
              <a:t>Percentages of participants reporting different types of mind-pops</a:t>
            </a:r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Times" charset="0"/>
            </a:endParaRP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990600" y="4648200"/>
            <a:ext cx="184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Times" charset="0"/>
            </a:endParaRPr>
          </a:p>
        </p:txBody>
      </p:sp>
      <p:sp>
        <p:nvSpPr>
          <p:cNvPr id="46122" name="TextBox 6"/>
          <p:cNvSpPr txBox="1">
            <a:spLocks noChangeArrowheads="1"/>
          </p:cNvSpPr>
          <p:nvPr/>
        </p:nvSpPr>
        <p:spPr bwMode="auto">
          <a:xfrm>
            <a:off x="1042988" y="5516563"/>
            <a:ext cx="7300912" cy="120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</a:rPr>
              <a:t>WORDS –     </a:t>
            </a:r>
            <a:r>
              <a:rPr lang="en-GB" b="1" dirty="0" smtClean="0">
                <a:latin typeface="Symbol" charset="0"/>
              </a:rPr>
              <a:t>c</a:t>
            </a:r>
            <a:r>
              <a:rPr lang="en-GB" b="1" baseline="30000" dirty="0" smtClean="0">
                <a:latin typeface="Symbol" charset="0"/>
              </a:rPr>
              <a:t> 2 </a:t>
            </a:r>
            <a:r>
              <a:rPr lang="en-GB" b="1" dirty="0" smtClean="0">
                <a:latin typeface="Symbol" charset="0"/>
              </a:rPr>
              <a:t> </a:t>
            </a:r>
            <a:r>
              <a:rPr lang="en-GB" dirty="0" smtClean="0">
                <a:latin typeface="Helvetica" charset="0"/>
              </a:rPr>
              <a:t>= 1.68,  </a:t>
            </a:r>
            <a:r>
              <a:rPr lang="en-GB" dirty="0" err="1" smtClean="0">
                <a:latin typeface="Helvetica" charset="0"/>
              </a:rPr>
              <a:t>df</a:t>
            </a:r>
            <a:r>
              <a:rPr lang="en-GB" dirty="0" smtClean="0">
                <a:latin typeface="Helvetica" charset="0"/>
              </a:rPr>
              <a:t> = 3,  p = .64</a:t>
            </a:r>
            <a:r>
              <a:rPr lang="en-US" dirty="0" smtClean="0">
                <a:latin typeface="+mn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IMAGES </a:t>
            </a:r>
            <a:r>
              <a:rPr lang="en-US" b="1" dirty="0" smtClean="0"/>
              <a:t>–</a:t>
            </a:r>
            <a:r>
              <a:rPr lang="en-US" dirty="0" smtClean="0"/>
              <a:t>      </a:t>
            </a:r>
            <a:r>
              <a:rPr lang="en-GB" b="1" dirty="0" smtClean="0">
                <a:latin typeface="Symbol" charset="0"/>
              </a:rPr>
              <a:t>c</a:t>
            </a:r>
            <a:r>
              <a:rPr lang="en-GB" b="1" baseline="30000" dirty="0" smtClean="0">
                <a:latin typeface="Symbol" charset="0"/>
              </a:rPr>
              <a:t> 2 </a:t>
            </a:r>
            <a:r>
              <a:rPr lang="en-GB" b="1" dirty="0" smtClean="0">
                <a:latin typeface="Symbol" charset="0"/>
              </a:rPr>
              <a:t> </a:t>
            </a:r>
            <a:r>
              <a:rPr lang="en-GB" dirty="0" smtClean="0">
                <a:latin typeface="Helvetica" charset="0"/>
              </a:rPr>
              <a:t>= 3.68,  </a:t>
            </a:r>
            <a:r>
              <a:rPr lang="en-GB" dirty="0" err="1" smtClean="0">
                <a:latin typeface="Helvetica" charset="0"/>
              </a:rPr>
              <a:t>df</a:t>
            </a:r>
            <a:r>
              <a:rPr lang="en-GB" dirty="0" smtClean="0">
                <a:latin typeface="Helvetica" charset="0"/>
              </a:rPr>
              <a:t> = 3,  p = .29</a:t>
            </a:r>
            <a:r>
              <a:rPr lang="en-US" dirty="0" smtClean="0"/>
              <a:t> 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DC241A"/>
                </a:solidFill>
                <a:latin typeface="+mn-lt"/>
              </a:rPr>
              <a:t>MELODIES </a:t>
            </a:r>
            <a:r>
              <a:rPr lang="en-US" b="1" dirty="0" smtClean="0">
                <a:solidFill>
                  <a:srgbClr val="DC241A"/>
                </a:solidFill>
              </a:rPr>
              <a:t>–</a:t>
            </a:r>
            <a:r>
              <a:rPr lang="en-US" dirty="0" smtClean="0">
                <a:solidFill>
                  <a:srgbClr val="DC241A"/>
                </a:solidFill>
              </a:rPr>
              <a:t> </a:t>
            </a:r>
            <a:r>
              <a:rPr lang="en-GB" b="1" dirty="0" smtClean="0">
                <a:solidFill>
                  <a:srgbClr val="DC241A"/>
                </a:solidFill>
                <a:latin typeface="Symbol" charset="0"/>
              </a:rPr>
              <a:t>c</a:t>
            </a:r>
            <a:r>
              <a:rPr lang="en-GB" b="1" baseline="30000" dirty="0" smtClean="0">
                <a:solidFill>
                  <a:srgbClr val="DC241A"/>
                </a:solidFill>
                <a:latin typeface="Symbol" charset="0"/>
              </a:rPr>
              <a:t> 2 </a:t>
            </a:r>
            <a:r>
              <a:rPr lang="en-GB" b="1" dirty="0" smtClean="0">
                <a:solidFill>
                  <a:srgbClr val="DC241A"/>
                </a:solidFill>
                <a:latin typeface="Symbol" charset="0"/>
              </a:rPr>
              <a:t> </a:t>
            </a:r>
            <a:r>
              <a:rPr lang="en-GB" dirty="0" smtClean="0">
                <a:solidFill>
                  <a:srgbClr val="DC241A"/>
                </a:solidFill>
                <a:latin typeface="Helvetica" charset="0"/>
              </a:rPr>
              <a:t>= 15.19,  </a:t>
            </a:r>
            <a:r>
              <a:rPr lang="en-GB" dirty="0" err="1" smtClean="0">
                <a:solidFill>
                  <a:srgbClr val="DC241A"/>
                </a:solidFill>
                <a:latin typeface="Helvetica" charset="0"/>
              </a:rPr>
              <a:t>df</a:t>
            </a:r>
            <a:r>
              <a:rPr lang="en-GB" dirty="0" smtClean="0">
                <a:solidFill>
                  <a:srgbClr val="DC241A"/>
                </a:solidFill>
                <a:latin typeface="Helvetica" charset="0"/>
              </a:rPr>
              <a:t> = 3,  p = .002</a:t>
            </a:r>
            <a:r>
              <a:rPr lang="en-US" dirty="0" smtClean="0">
                <a:solidFill>
                  <a:srgbClr val="DC241A"/>
                </a:solidFill>
              </a:rPr>
              <a:t> </a:t>
            </a:r>
            <a:r>
              <a:rPr lang="en-US" dirty="0" smtClean="0">
                <a:solidFill>
                  <a:srgbClr val="DC241A"/>
                </a:solidFill>
                <a:latin typeface="+mn-lt"/>
              </a:rPr>
              <a:t> </a:t>
            </a:r>
          </a:p>
        </p:txBody>
      </p:sp>
      <p:graphicFrame>
        <p:nvGraphicFramePr>
          <p:cNvPr id="94213" name="Chart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4" imgW="6193024" imgH="4163224" progId="Excel.Sheet.8">
                  <p:embed/>
                </p:oleObj>
              </mc:Choice>
              <mc:Fallback>
                <p:oleObj name="Chart" r:id="rId4" imgW="6193024" imgH="4163224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58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251520" y="188640"/>
            <a:ext cx="8568952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b="1" dirty="0">
                <a:latin typeface="Arial"/>
                <a:cs typeface="Arial"/>
              </a:rPr>
              <a:t>Percentages of participants providing examples of different types of mind-pops</a:t>
            </a:r>
          </a:p>
        </p:txBody>
      </p:sp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Times" charset="0"/>
            </a:endParaRPr>
          </a:p>
        </p:txBody>
      </p: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990600" y="4648200"/>
            <a:ext cx="184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>
              <a:latin typeface="Times" charset="0"/>
            </a:endParaRPr>
          </a:p>
        </p:txBody>
      </p:sp>
      <p:sp>
        <p:nvSpPr>
          <p:cNvPr id="46122" name="TextBox 6"/>
          <p:cNvSpPr txBox="1">
            <a:spLocks noChangeArrowheads="1"/>
          </p:cNvSpPr>
          <p:nvPr/>
        </p:nvSpPr>
        <p:spPr bwMode="auto">
          <a:xfrm>
            <a:off x="1042988" y="5516563"/>
            <a:ext cx="7300912" cy="120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</a:rPr>
              <a:t>WORDS –     </a:t>
            </a:r>
            <a:r>
              <a:rPr lang="en-GB" b="1" dirty="0" smtClean="0">
                <a:latin typeface="Symbol" charset="0"/>
              </a:rPr>
              <a:t>c</a:t>
            </a:r>
            <a:r>
              <a:rPr lang="en-GB" b="1" baseline="30000" dirty="0" smtClean="0">
                <a:latin typeface="Symbol" charset="0"/>
              </a:rPr>
              <a:t> 2 </a:t>
            </a:r>
            <a:r>
              <a:rPr lang="en-GB" b="1" dirty="0" smtClean="0">
                <a:latin typeface="Symbol" charset="0"/>
              </a:rPr>
              <a:t> </a:t>
            </a:r>
            <a:r>
              <a:rPr lang="en-GB" dirty="0" smtClean="0">
                <a:latin typeface="Helvetica" charset="0"/>
              </a:rPr>
              <a:t>= 1.60,  </a:t>
            </a:r>
            <a:r>
              <a:rPr lang="en-GB" dirty="0" err="1" smtClean="0">
                <a:latin typeface="Helvetica" charset="0"/>
              </a:rPr>
              <a:t>df</a:t>
            </a:r>
            <a:r>
              <a:rPr lang="en-GB" dirty="0" smtClean="0">
                <a:latin typeface="Helvetica" charset="0"/>
              </a:rPr>
              <a:t> = 3,  p = .66</a:t>
            </a:r>
            <a:r>
              <a:rPr lang="en-US" dirty="0" smtClean="0">
                <a:latin typeface="+mn-lt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+mn-lt"/>
              </a:rPr>
              <a:t>IMAGES </a:t>
            </a:r>
            <a:r>
              <a:rPr lang="en-US" b="1" dirty="0" smtClean="0"/>
              <a:t>–</a:t>
            </a:r>
            <a:r>
              <a:rPr lang="en-US" dirty="0" smtClean="0"/>
              <a:t>      </a:t>
            </a:r>
            <a:r>
              <a:rPr lang="en-GB" b="1" dirty="0" smtClean="0">
                <a:latin typeface="Symbol" charset="0"/>
              </a:rPr>
              <a:t>c</a:t>
            </a:r>
            <a:r>
              <a:rPr lang="en-GB" b="1" baseline="30000" dirty="0" smtClean="0">
                <a:latin typeface="Symbol" charset="0"/>
              </a:rPr>
              <a:t> 2 </a:t>
            </a:r>
            <a:r>
              <a:rPr lang="en-GB" b="1" dirty="0" smtClean="0">
                <a:latin typeface="Symbol" charset="0"/>
              </a:rPr>
              <a:t> </a:t>
            </a:r>
            <a:r>
              <a:rPr lang="en-GB" dirty="0" smtClean="0">
                <a:latin typeface="Helvetica" charset="0"/>
              </a:rPr>
              <a:t>= 6.49,  </a:t>
            </a:r>
            <a:r>
              <a:rPr lang="en-GB" dirty="0" err="1" smtClean="0">
                <a:latin typeface="Helvetica" charset="0"/>
              </a:rPr>
              <a:t>df</a:t>
            </a:r>
            <a:r>
              <a:rPr lang="en-GB" dirty="0" smtClean="0">
                <a:latin typeface="Helvetica" charset="0"/>
              </a:rPr>
              <a:t> = 3,  p = .09</a:t>
            </a:r>
            <a:r>
              <a:rPr lang="en-US" dirty="0" smtClean="0"/>
              <a:t> 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MELODIES </a:t>
            </a:r>
            <a:r>
              <a:rPr lang="en-US" b="1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Symbol" charset="0"/>
              </a:rPr>
              <a:t>c</a:t>
            </a:r>
            <a:r>
              <a:rPr lang="en-GB" b="1" baseline="30000" dirty="0" smtClean="0">
                <a:solidFill>
                  <a:srgbClr val="000000"/>
                </a:solidFill>
                <a:latin typeface="Symbol" charset="0"/>
              </a:rPr>
              <a:t> 2 </a:t>
            </a:r>
            <a:r>
              <a:rPr lang="en-GB" b="1" dirty="0" smtClean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Helvetica" charset="0"/>
              </a:rPr>
              <a:t>= 2.70,  </a:t>
            </a:r>
            <a:r>
              <a:rPr lang="en-GB" dirty="0" err="1" smtClean="0">
                <a:solidFill>
                  <a:srgbClr val="000000"/>
                </a:solidFill>
                <a:latin typeface="Helvetica" charset="0"/>
              </a:rPr>
              <a:t>df</a:t>
            </a:r>
            <a:r>
              <a:rPr lang="en-GB" dirty="0" smtClean="0">
                <a:solidFill>
                  <a:srgbClr val="000000"/>
                </a:solidFill>
                <a:latin typeface="Helvetica" charset="0"/>
              </a:rPr>
              <a:t> = 3,  p = .44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96261" name="Chart 1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art" r:id="rId4" imgW="6193024" imgH="4163224" progId="Excel.Sheet.8">
                  <p:embed/>
                </p:oleObj>
              </mc:Choice>
              <mc:Fallback>
                <p:oleObj name="Chart" r:id="rId4" imgW="6193024" imgH="4163224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9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09964"/>
              </p:ext>
            </p:extLst>
          </p:nvPr>
        </p:nvGraphicFramePr>
        <p:xfrm>
          <a:off x="107504" y="116632"/>
          <a:ext cx="8820472" cy="6553140"/>
        </p:xfrm>
        <a:graphic>
          <a:graphicData uri="http://schemas.openxmlformats.org/drawingml/2006/table">
            <a:tbl>
              <a:tblPr/>
              <a:tblGrid>
                <a:gridCol w="1512168"/>
                <a:gridCol w="7308304"/>
              </a:tblGrid>
              <a:tr h="8282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Examples of Verbal Mind-Pops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740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Words that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heard but don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 know what they mean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Friends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names – Laura, Bora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The word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bagel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Words that I have previously learnt pop into my head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My nan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 name, my friend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Joseph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name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 unusual word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Baby names because my mother is pregna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nt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 word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epiphany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My friend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 name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Whitney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When I was eating McDonalds, the name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George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popped into my head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5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Adults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Random friends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names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When I am writing an essay and a random word pops into my head that has nothing to do with essay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 am drinking tea and the name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Nick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pops in my head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When I was shopping, the word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‘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nursery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popped into my head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C6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5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2246</Words>
  <Application>Microsoft Macintosh PowerPoint</Application>
  <PresentationFormat>On-screen Show (4:3)</PresentationFormat>
  <Paragraphs>463</Paragraphs>
  <Slides>31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Chart</vt:lpstr>
      <vt:lpstr>When do Christmas songs pop into your mind? Testing a long term priming hypothesis </vt:lpstr>
      <vt:lpstr>Involuntary Musical Mind-pops</vt:lpstr>
      <vt:lpstr>Repetitive earworms</vt:lpstr>
      <vt:lpstr>Involuntary Semantic Memories  (Kvavilashvili &amp; Mandler, 2004) </vt:lpstr>
      <vt:lpstr>Involuntary Semantic Memories  (Kvavilashvili &amp; Mandler, 2004)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Research on Mind-pops  </vt:lpstr>
      <vt:lpstr>   Research on Musical Mind-pops and                             earworms</vt:lpstr>
      <vt:lpstr>When and Why do we have mind-pops? </vt:lpstr>
      <vt:lpstr>Long-term priming hypothesis (Kvavilashvili &amp; Mandler, 2004) </vt:lpstr>
      <vt:lpstr>Experimental support for the priming hypothesis (Coane &amp; Balota, 2009) </vt:lpstr>
      <vt:lpstr>Aims of present research</vt:lpstr>
      <vt:lpstr>Method</vt:lpstr>
      <vt:lpstr>Method</vt:lpstr>
      <vt:lpstr>    Number of recorded musical mind-pops ? </vt:lpstr>
      <vt:lpstr> Ordinary mind-pops or repetitive earworms? </vt:lpstr>
      <vt:lpstr>                 Priming hypothesis:       More Christmas songs in December? </vt:lpstr>
      <vt:lpstr>                 Priming hypothesis:            Percentage of recent encounters</vt:lpstr>
      <vt:lpstr>                 Priming hypothesis:            Percentage of recent encounters</vt:lpstr>
      <vt:lpstr>Exposure to music Spearman’s Correlations</vt:lpstr>
      <vt:lpstr>Reported triggers in Study 1</vt:lpstr>
      <vt:lpstr>Reported triggers in Study 2 </vt:lpstr>
      <vt:lpstr>Summary of results </vt:lpstr>
      <vt:lpstr>IMPLICATIONS </vt:lpstr>
      <vt:lpstr>Questions/Issues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Swirly curves PowerPoint Presentation</dc:title>
  <dc:creator>Amy Pearce</dc:creator>
  <cp:lastModifiedBy>Lia Kvavilashvili</cp:lastModifiedBy>
  <cp:revision>58</cp:revision>
  <dcterms:created xsi:type="dcterms:W3CDTF">2015-06-01T06:51:36Z</dcterms:created>
  <dcterms:modified xsi:type="dcterms:W3CDTF">2015-06-09T20:32:55Z</dcterms:modified>
</cp:coreProperties>
</file>